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0" d="100"/>
          <a:sy n="60" d="100"/>
        </p:scale>
        <p:origin x="-1230" y="-85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02595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32889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692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97019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41349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88072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42810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316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364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7735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413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D398A5-6C44-45DB-963F-7D23D7D3C7F2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B21F7B-8AF6-465B-A292-2E048A831BE0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6222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>
        <mc:Choice xmlns:a14="http://schemas.microsoft.com/office/drawing/2010/main" Requires="a14">
          <p:sp>
            <p:nvSpPr>
              <p:cNvPr id="4" name="Rechteck 3"/>
              <p:cNvSpPr/>
              <p:nvPr/>
            </p:nvSpPr>
            <p:spPr>
              <a:xfrm>
                <a:off x="1259632" y="1124744"/>
                <a:ext cx="7344816" cy="923458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>
                        <a:rPr lang="en-US" i="1" smtClean="0">
                          <a:latin typeface="Cambria Math"/>
                        </a:rPr>
                        <m:t>𝑦</m:t>
                      </m:r>
                      <m:d>
                        <m:dPr>
                          <m:ctrlPr>
                            <a:rPr lang="en-US" i="1">
                              <a:latin typeface="Cambria Math"/>
                            </a:rPr>
                          </m:ctrlPr>
                        </m:dPr>
                        <m:e>
                          <m:r>
                            <a:rPr lang="en-US" i="1">
                              <a:latin typeface="Cambria Math"/>
                            </a:rPr>
                            <m:t>𝑡</m:t>
                          </m:r>
                        </m:e>
                      </m:d>
                      <m:r>
                        <a:rPr lang="en-US" i="1">
                          <a:latin typeface="Cambria Math"/>
                        </a:rPr>
                        <m:t>= </m:t>
                      </m:r>
                      <m:f>
                        <m:fPr>
                          <m:ctrlPr>
                            <a:rPr lang="en-US" i="1">
                              <a:latin typeface="Cambria Math"/>
                            </a:rPr>
                          </m:ctrlPr>
                        </m:fPr>
                        <m:num>
                          <m:r>
                            <a:rPr lang="en-US" i="1">
                              <a:latin typeface="Cambria Math"/>
                            </a:rPr>
                            <m:t>1</m:t>
                          </m:r>
                        </m:num>
                        <m:den>
                          <m:r>
                            <a:rPr lang="en-US" i="1">
                              <a:latin typeface="Cambria Math"/>
                            </a:rPr>
                            <m:t>𝑇</m:t>
                          </m:r>
                        </m:den>
                      </m:f>
                      <m:r>
                        <a:rPr lang="en-US" i="1">
                          <a:latin typeface="Cambria Math"/>
                        </a:rPr>
                        <m:t>∙</m:t>
                      </m:r>
                      <m:nary>
                        <m:naryPr>
                          <m:limLoc m:val="undOvr"/>
                          <m:ctrlPr>
                            <a:rPr lang="en-US" i="1">
                              <a:latin typeface="Cambria Math"/>
                            </a:rPr>
                          </m:ctrlPr>
                        </m:naryPr>
                        <m:sub>
                          <m:r>
                            <a:rPr lang="en-US" i="1">
                              <a:latin typeface="Cambria Math"/>
                            </a:rPr>
                            <m:t>𝑡</m:t>
                          </m:r>
                          <m:r>
                            <a:rPr lang="en-US" i="1">
                              <a:latin typeface="Cambria Math"/>
                            </a:rPr>
                            <m:t>−</m:t>
                          </m:r>
                          <m:r>
                            <a:rPr lang="en-US" i="1">
                              <a:latin typeface="Cambria Math"/>
                            </a:rPr>
                            <m:t>𝑇</m:t>
                          </m:r>
                        </m:sub>
                        <m:sup>
                          <m:r>
                            <a:rPr lang="en-US" i="1">
                              <a:latin typeface="Cambria Math"/>
                            </a:rPr>
                            <m:t>𝑡</m:t>
                          </m:r>
                        </m:sup>
                        <m:e>
                          <m:r>
                            <a:rPr lang="en-US" i="1">
                              <a:latin typeface="Cambria Math"/>
                            </a:rPr>
                            <m:t>𝑢</m:t>
                          </m:r>
                          <m:d>
                            <m:dPr>
                              <m:ctrlPr>
                                <a:rPr lang="en-US" i="1">
                                  <a:latin typeface="Cambria Math"/>
                                </a:rPr>
                              </m:ctrlPr>
                            </m:dPr>
                            <m:e>
                              <m:r>
                                <a:rPr lang="en-US" i="1">
                                  <a:latin typeface="Cambria Math"/>
                                </a:rPr>
                                <m:t>𝜏</m:t>
                              </m:r>
                            </m:e>
                          </m:d>
                          <m:r>
                            <a:rPr lang="en-US" i="1">
                              <a:latin typeface="Cambria Math"/>
                            </a:rPr>
                            <m:t>∙</m:t>
                          </m:r>
                          <m:r>
                            <a:rPr lang="en-US" i="1">
                              <a:latin typeface="Cambria Math"/>
                            </a:rPr>
                            <m:t>𝑑</m:t>
                          </m:r>
                          <m:r>
                            <a:rPr lang="en-US" i="1">
                              <a:latin typeface="Cambria Math"/>
                            </a:rPr>
                            <m:t>𝜏</m:t>
                          </m:r>
                        </m:e>
                      </m:nary>
                      <m:r>
                        <a:rPr lang="en-US" i="1">
                          <a:latin typeface="Cambria Math"/>
                        </a:rPr>
                        <m:t>  →   </m:t>
                      </m:r>
                      <m:acc>
                        <m:accPr>
                          <m:chr m:val="̇"/>
                          <m:ctrlPr>
                            <a:rPr lang="en-US" i="1">
                              <a:latin typeface="Cambria Math"/>
                            </a:rPr>
                          </m:ctrlPr>
                        </m:accPr>
                        <m:e>
                          <m:r>
                            <a:rPr lang="en-US" i="1">
                              <a:latin typeface="Cambria Math"/>
                            </a:rPr>
                            <m:t>𝑦</m:t>
                          </m:r>
                        </m:e>
                      </m:acc>
                      <m:d>
                        <m:dPr>
                          <m:ctrlPr>
                            <a:rPr lang="en-US" i="1">
                              <a:latin typeface="Cambria Math"/>
                            </a:rPr>
                          </m:ctrlPr>
                        </m:dPr>
                        <m:e>
                          <m:r>
                            <a:rPr lang="en-US" i="1">
                              <a:latin typeface="Cambria Math"/>
                            </a:rPr>
                            <m:t>𝑡</m:t>
                          </m:r>
                        </m:e>
                      </m:d>
                      <m:r>
                        <a:rPr lang="en-US" i="1">
                          <a:latin typeface="Cambria Math"/>
                        </a:rPr>
                        <m:t>=</m:t>
                      </m:r>
                      <m:f>
                        <m:fPr>
                          <m:ctrlPr>
                            <a:rPr lang="en-US" i="1">
                              <a:latin typeface="Cambria Math"/>
                            </a:rPr>
                          </m:ctrlPr>
                        </m:fPr>
                        <m:num>
                          <m:r>
                            <a:rPr lang="en-US" i="1">
                              <a:latin typeface="Cambria Math"/>
                            </a:rPr>
                            <m:t>𝑢</m:t>
                          </m:r>
                          <m:d>
                            <m:dPr>
                              <m:ctrlPr>
                                <a:rPr lang="en-US" i="1">
                                  <a:latin typeface="Cambria Math"/>
                                </a:rPr>
                              </m:ctrlPr>
                            </m:dPr>
                            <m:e>
                              <m:r>
                                <a:rPr lang="en-US" i="1">
                                  <a:latin typeface="Cambria Math"/>
                                </a:rPr>
                                <m:t>𝑡</m:t>
                              </m:r>
                            </m:e>
                          </m:d>
                          <m:r>
                            <a:rPr lang="en-US" i="1">
                              <a:latin typeface="Cambria Math"/>
                            </a:rPr>
                            <m:t>−</m:t>
                          </m:r>
                          <m:r>
                            <a:rPr lang="en-US" i="1">
                              <a:latin typeface="Cambria Math"/>
                            </a:rPr>
                            <m:t>𝑢</m:t>
                          </m:r>
                          <m:d>
                            <m:dPr>
                              <m:ctrlPr>
                                <a:rPr lang="en-US" i="1">
                                  <a:latin typeface="Cambria Math"/>
                                </a:rPr>
                              </m:ctrlPr>
                            </m:dPr>
                            <m:e>
                              <m:r>
                                <a:rPr lang="en-US" i="1">
                                  <a:latin typeface="Cambria Math"/>
                                </a:rPr>
                                <m:t>𝑡</m:t>
                              </m:r>
                              <m:r>
                                <a:rPr lang="en-US" i="1">
                                  <a:latin typeface="Cambria Math"/>
                                </a:rPr>
                                <m:t>−</m:t>
                              </m:r>
                              <m:r>
                                <a:rPr lang="en-US" i="1">
                                  <a:latin typeface="Cambria Math"/>
                                </a:rPr>
                                <m:t>𝑇</m:t>
                              </m:r>
                            </m:e>
                          </m:d>
                        </m:num>
                        <m:den>
                          <m:r>
                            <a:rPr lang="en-US" i="1">
                              <a:latin typeface="Cambria Math"/>
                            </a:rPr>
                            <m:t>𝑇</m:t>
                          </m:r>
                        </m:den>
                      </m:f>
                      <m:r>
                        <m:rPr>
                          <m:nor/>
                        </m:rPr>
                        <a:rPr lang="de-DE" b="0" i="0" smtClean="0">
                          <a:latin typeface="Cambria Math"/>
                        </a:rPr>
                        <m:t>,  </m:t>
                      </m:r>
                      <m:r>
                        <a:rPr lang="de-DE" b="0" i="1" smtClean="0">
                          <a:latin typeface="Cambria Math"/>
                        </a:rPr>
                        <m:t>𝑦</m:t>
                      </m:r>
                      <m:d>
                        <m:dPr>
                          <m:ctrlPr>
                            <a:rPr lang="de-DE" b="0" i="1" smtClean="0">
                              <a:latin typeface="Cambria Math"/>
                            </a:rPr>
                          </m:ctrlPr>
                        </m:dPr>
                        <m:e>
                          <m:sSub>
                            <m:sSubPr>
                              <m:ctrlPr>
                                <a:rPr lang="de-DE" b="0" i="1" smtClean="0">
                                  <a:latin typeface="Cambria Math"/>
                                </a:rPr>
                              </m:ctrlPr>
                            </m:sSubPr>
                            <m:e>
                              <m:r>
                                <a:rPr lang="de-DE" b="0" i="1" smtClean="0">
                                  <a:latin typeface="Cambria Math"/>
                                </a:rPr>
                                <m:t>𝑡</m:t>
                              </m:r>
                            </m:e>
                            <m:sub>
                              <m:r>
                                <a:rPr lang="de-DE" b="0" i="1" smtClean="0">
                                  <a:latin typeface="Cambria Math"/>
                                </a:rPr>
                                <m:t>0</m:t>
                              </m:r>
                            </m:sub>
                          </m:sSub>
                        </m:e>
                      </m:d>
                      <m:r>
                        <a:rPr lang="de-DE" i="1">
                          <a:latin typeface="Cambria Math"/>
                        </a:rPr>
                        <m:t>=</m:t>
                      </m:r>
                      <m:r>
                        <a:rPr lang="de-DE" b="0" i="1" smtClean="0">
                          <a:latin typeface="Cambria Math"/>
                        </a:rPr>
                        <m:t>𝑢</m:t>
                      </m:r>
                      <m:d>
                        <m:dPr>
                          <m:ctrlPr>
                            <a:rPr lang="de-DE" i="1">
                              <a:latin typeface="Cambria Math"/>
                            </a:rPr>
                          </m:ctrlPr>
                        </m:dPr>
                        <m:e>
                          <m:sSub>
                            <m:sSubPr>
                              <m:ctrlPr>
                                <a:rPr lang="de-DE" i="1">
                                  <a:latin typeface="Cambria Math"/>
                                </a:rPr>
                              </m:ctrlPr>
                            </m:sSubPr>
                            <m:e>
                              <m:r>
                                <a:rPr lang="de-DE" i="1">
                                  <a:latin typeface="Cambria Math"/>
                                </a:rPr>
                                <m:t>𝑡</m:t>
                              </m:r>
                            </m:e>
                            <m:sub>
                              <m:r>
                                <a:rPr lang="de-DE" i="1">
                                  <a:latin typeface="Cambria Math"/>
                                </a:rPr>
                                <m:t>0</m:t>
                              </m:r>
                            </m:sub>
                          </m:sSub>
                        </m:e>
                      </m:d>
                    </m:oMath>
                  </m:oMathPara>
                </a14:m>
                <a:endParaRPr lang="en-US"/>
              </a:p>
            </p:txBody>
          </p:sp>
        </mc:Choice>
        <mc:Fallback>
          <p:sp>
            <p:nvSpPr>
              <p:cNvPr id="4" name="Rechteck 3"/>
              <p:cNvSpPr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1259632" y="1124744"/>
                <a:ext cx="7344816" cy="923458"/>
              </a:xfrm>
              <a:prstGeom prst="rect">
                <a:avLst/>
              </a:prstGeom>
              <a:blipFill rotWithShape="1">
                <a:blip r:embed="rId2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736689963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56</Words>
  <Application>Microsoft Office PowerPoint</Application>
  <PresentationFormat>Bildschirmpräsentation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Company>DLR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Otter, Martin</dc:creator>
  <cp:lastModifiedBy>Otter, Martin</cp:lastModifiedBy>
  <cp:revision>3</cp:revision>
  <dcterms:created xsi:type="dcterms:W3CDTF">2015-03-01T06:20:57Z</dcterms:created>
  <dcterms:modified xsi:type="dcterms:W3CDTF">2015-03-01T17:36:44Z</dcterms:modified>
</cp:coreProperties>
</file>

<file path=docProps/thumbnail.jpeg>
</file>